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D16D-4C1A-4902-88F4-8AEF10099EAC}" type="datetimeFigureOut">
              <a:rPr lang="de-DE" smtClean="0"/>
              <a:pPr/>
              <a:t>03.02.2017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2340-AD97-4DCE-ABFA-294E1593DA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58751" y="1052736"/>
            <a:ext cx="4873813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en-US" sz="2000" b="1" dirty="0" err="1">
                <a:latin typeface="LMU CompatilFact" pitchFamily="2" charset="0"/>
              </a:rPr>
              <a:t>Gebräuchlicher</a:t>
            </a:r>
            <a:r>
              <a:rPr lang="en-US" sz="2000" b="1" dirty="0">
                <a:latin typeface="LMU CompatilFact" pitchFamily="2" charset="0"/>
              </a:rPr>
              <a:t> Name: </a:t>
            </a:r>
            <a:r>
              <a:rPr lang="en-US" sz="2000" dirty="0" err="1">
                <a:latin typeface="LMU CompatilFact" pitchFamily="2" charset="0"/>
              </a:rPr>
              <a:t>Süßwasserqualle</a:t>
            </a:r>
            <a:endParaRPr lang="en-US" sz="2000" dirty="0">
              <a:latin typeface="LMU CompatilFact" pitchFamily="2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228320" y="1556792"/>
            <a:ext cx="5063760" cy="760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alibri" pitchFamily="34" charset="0"/>
              </a:rPr>
              <a:t>Steckbrief: </a:t>
            </a:r>
            <a:endParaRPr lang="en-US" sz="2000" b="1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1200" dirty="0" smtClean="0">
                <a:latin typeface="LMU CompatilFact" pitchFamily="2" charset="0"/>
              </a:rPr>
              <a:t>Ursprünglich </a:t>
            </a:r>
            <a:r>
              <a:rPr lang="en-US" sz="1200" dirty="0" err="1" smtClean="0">
                <a:latin typeface="LMU CompatilFact" pitchFamily="2" charset="0"/>
              </a:rPr>
              <a:t>kommt</a:t>
            </a:r>
            <a:r>
              <a:rPr lang="en-US" sz="1200" dirty="0" smtClean="0">
                <a:latin typeface="LMU CompatilFact" pitchFamily="2" charset="0"/>
              </a:rPr>
              <a:t> die </a:t>
            </a:r>
            <a:r>
              <a:rPr lang="en-US" sz="1200" dirty="0" err="1" smtClean="0">
                <a:latin typeface="LMU CompatilFact" pitchFamily="2" charset="0"/>
              </a:rPr>
              <a:t>zum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Stamm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der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Nesseltiere</a:t>
            </a:r>
            <a:r>
              <a:rPr lang="en-US" sz="1200" dirty="0" smtClean="0">
                <a:latin typeface="LMU CompatilFact" pitchFamily="2" charset="0"/>
              </a:rPr>
              <a:t> (</a:t>
            </a:r>
            <a:r>
              <a:rPr lang="en-US" sz="1200" dirty="0" err="1" smtClean="0">
                <a:latin typeface="LMU CompatilFact" pitchFamily="2" charset="0"/>
              </a:rPr>
              <a:t>Cnidaria</a:t>
            </a:r>
            <a:r>
              <a:rPr lang="en-US" sz="1200" dirty="0" smtClean="0">
                <a:latin typeface="LMU CompatilFact" pitchFamily="2" charset="0"/>
              </a:rPr>
              <a:t>) </a:t>
            </a:r>
            <a:r>
              <a:rPr lang="en-US" sz="1200" dirty="0" err="1" smtClean="0">
                <a:latin typeface="LMU CompatilFact" pitchFamily="2" charset="0"/>
              </a:rPr>
              <a:t>gehörende</a:t>
            </a:r>
            <a:r>
              <a:rPr lang="en-US" sz="1200" dirty="0" smtClean="0">
                <a:latin typeface="LMU CompatilFact" pitchFamily="2" charset="0"/>
              </a:rPr>
              <a:t>  </a:t>
            </a:r>
            <a:r>
              <a:rPr lang="en-US" sz="1200" dirty="0" err="1" smtClean="0">
                <a:latin typeface="LMU CompatilFact" pitchFamily="2" charset="0"/>
              </a:rPr>
              <a:t>Süßwasserqualle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wahrscheinlich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aus</a:t>
            </a:r>
            <a:r>
              <a:rPr lang="en-US" sz="1200" dirty="0" smtClean="0">
                <a:latin typeface="LMU CompatilFact" pitchFamily="2" charset="0"/>
              </a:rPr>
              <a:t> China und </a:t>
            </a:r>
            <a:r>
              <a:rPr lang="en-US" sz="1200" dirty="0" err="1" smtClean="0">
                <a:latin typeface="LMU CompatilFact" pitchFamily="2" charset="0"/>
              </a:rPr>
              <a:t>wurde</a:t>
            </a:r>
            <a:r>
              <a:rPr lang="en-US" sz="1200" dirty="0" smtClean="0">
                <a:latin typeface="LMU CompatilFact" pitchFamily="2" charset="0"/>
              </a:rPr>
              <a:t> in Deutschland </a:t>
            </a:r>
            <a:r>
              <a:rPr lang="en-US" sz="1200" dirty="0" err="1" smtClean="0">
                <a:latin typeface="LMU CompatilFact" pitchFamily="2" charset="0"/>
              </a:rPr>
              <a:t>zum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ersten</a:t>
            </a:r>
            <a:r>
              <a:rPr lang="en-US" sz="1200" dirty="0" smtClean="0">
                <a:latin typeface="LMU CompatilFact" pitchFamily="2" charset="0"/>
              </a:rPr>
              <a:t> Mal </a:t>
            </a:r>
            <a:r>
              <a:rPr lang="en-US" sz="1200" dirty="0" err="1" smtClean="0">
                <a:latin typeface="LMU CompatilFact" pitchFamily="2" charset="0"/>
              </a:rPr>
              <a:t>im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Jahr</a:t>
            </a:r>
            <a:r>
              <a:rPr lang="en-US" sz="1200" dirty="0" smtClean="0">
                <a:latin typeface="LMU CompatilFact" pitchFamily="2" charset="0"/>
              </a:rPr>
              <a:t> 1905 </a:t>
            </a:r>
            <a:r>
              <a:rPr lang="en-US" sz="1200" dirty="0" err="1" smtClean="0">
                <a:latin typeface="LMU CompatilFact" pitchFamily="2" charset="0"/>
              </a:rPr>
              <a:t>im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botanischen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Garten</a:t>
            </a:r>
            <a:r>
              <a:rPr lang="en-US" sz="1200" dirty="0" smtClean="0">
                <a:latin typeface="LMU CompatilFact" pitchFamily="2" charset="0"/>
              </a:rPr>
              <a:t> in </a:t>
            </a:r>
            <a:r>
              <a:rPr lang="en-US" sz="1200" dirty="0" err="1" smtClean="0">
                <a:latin typeface="LMU CompatilFact" pitchFamily="2" charset="0"/>
              </a:rPr>
              <a:t>München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beobachtet</a:t>
            </a:r>
            <a:r>
              <a:rPr lang="en-US" sz="1200" dirty="0" smtClean="0">
                <a:latin typeface="LMU CompatilFact" pitchFamily="2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200" dirty="0" err="1" smtClean="0">
                <a:latin typeface="LMU CompatilFact" pitchFamily="2" charset="0"/>
              </a:rPr>
              <a:t>Im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Verlauf</a:t>
            </a:r>
            <a:r>
              <a:rPr lang="en-US" sz="1200" dirty="0" smtClean="0">
                <a:latin typeface="LMU CompatilFact" pitchFamily="2" charset="0"/>
              </a:rPr>
              <a:t> des </a:t>
            </a:r>
            <a:r>
              <a:rPr lang="en-US" sz="1200" dirty="0" err="1" smtClean="0">
                <a:latin typeface="LMU CompatilFact" pitchFamily="2" charset="0"/>
              </a:rPr>
              <a:t>Lebenszyklusses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schnürt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der</a:t>
            </a:r>
            <a:r>
              <a:rPr lang="en-US" sz="1200" dirty="0" smtClean="0">
                <a:latin typeface="LMU CompatilFact" pitchFamily="2" charset="0"/>
              </a:rPr>
              <a:t> sessile Polyp (</a:t>
            </a:r>
            <a:r>
              <a:rPr lang="en-US" sz="1200" dirty="0" err="1" smtClean="0">
                <a:latin typeface="LMU CompatilFact" pitchFamily="2" charset="0"/>
              </a:rPr>
              <a:t>unteres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Bild</a:t>
            </a:r>
            <a:r>
              <a:rPr lang="en-US" sz="1200" dirty="0" smtClean="0">
                <a:latin typeface="LMU CompatilFact" pitchFamily="2" charset="0"/>
              </a:rPr>
              <a:t>) die </a:t>
            </a:r>
            <a:r>
              <a:rPr lang="en-US" sz="1200" dirty="0" err="1" smtClean="0">
                <a:latin typeface="LMU CompatilFact" pitchFamily="2" charset="0"/>
              </a:rPr>
              <a:t>Meduse</a:t>
            </a:r>
            <a:r>
              <a:rPr lang="en-US" sz="1200" dirty="0" smtClean="0">
                <a:latin typeface="LMU CompatilFact" pitchFamily="2" charset="0"/>
              </a:rPr>
              <a:t>  (</a:t>
            </a:r>
            <a:r>
              <a:rPr lang="en-US" sz="1200" dirty="0" err="1" smtClean="0">
                <a:latin typeface="LMU CompatilFact" pitchFamily="2" charset="0"/>
              </a:rPr>
              <a:t>oberes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Bild</a:t>
            </a:r>
            <a:r>
              <a:rPr lang="en-US" sz="1200" dirty="0" smtClean="0">
                <a:latin typeface="LMU CompatilFact" pitchFamily="2" charset="0"/>
              </a:rPr>
              <a:t>) </a:t>
            </a:r>
            <a:r>
              <a:rPr lang="en-US" sz="1200" dirty="0" err="1" smtClean="0">
                <a:latin typeface="LMU CompatilFact" pitchFamily="2" charset="0"/>
              </a:rPr>
              <a:t>ab</a:t>
            </a:r>
            <a:r>
              <a:rPr lang="en-US" sz="1200" dirty="0" smtClean="0">
                <a:latin typeface="LMU CompatilFact" pitchFamily="2" charset="0"/>
              </a:rPr>
              <a:t>, </a:t>
            </a:r>
            <a:r>
              <a:rPr lang="en-US" sz="1200" dirty="0" err="1" smtClean="0">
                <a:latin typeface="LMU CompatilFact" pitchFamily="2" charset="0"/>
              </a:rPr>
              <a:t>welche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sich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geschlechtlich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fortpflanzen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kann</a:t>
            </a:r>
            <a:r>
              <a:rPr lang="en-US" sz="1200" dirty="0" smtClean="0">
                <a:latin typeface="LMU CompatilFact" pitchFamily="2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200" dirty="0" err="1" smtClean="0">
                <a:latin typeface="LMU CompatilFact" pitchFamily="2" charset="0"/>
              </a:rPr>
              <a:t>Der</a:t>
            </a:r>
            <a:r>
              <a:rPr lang="en-US" sz="1200" dirty="0" smtClean="0">
                <a:latin typeface="LMU CompatilFact" pitchFamily="2" charset="0"/>
              </a:rPr>
              <a:t> Polyp </a:t>
            </a:r>
            <a:r>
              <a:rPr lang="en-US" sz="1200" dirty="0" err="1" smtClean="0">
                <a:latin typeface="LMU CompatilFact" pitchFamily="2" charset="0"/>
              </a:rPr>
              <a:t>kann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sich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mittels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Sprossung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auch</a:t>
            </a:r>
            <a:r>
              <a:rPr lang="en-US" sz="1200" dirty="0" smtClean="0">
                <a:latin typeface="LMU CompatilFact" pitchFamily="2" charset="0"/>
              </a:rPr>
              <a:t> auf </a:t>
            </a:r>
            <a:r>
              <a:rPr lang="en-US" sz="1200" dirty="0" err="1" smtClean="0">
                <a:latin typeface="LMU CompatilFact" pitchFamily="2" charset="0"/>
              </a:rPr>
              <a:t>ungeschlechtlichem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Wege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fortpflanzen</a:t>
            </a:r>
            <a:r>
              <a:rPr lang="en-US" sz="1200" dirty="0" smtClean="0">
                <a:latin typeface="LMU CompatilFact" pitchFamily="2" charset="0"/>
              </a:rPr>
              <a:t>. </a:t>
            </a:r>
            <a:r>
              <a:rPr lang="en-US" sz="1200" dirty="0" err="1" smtClean="0">
                <a:latin typeface="LMU CompatilFact" pitchFamily="2" charset="0"/>
              </a:rPr>
              <a:t>Dazu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schnürt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er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eine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Frustel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ab</a:t>
            </a:r>
            <a:r>
              <a:rPr lang="en-US" sz="1200" dirty="0" smtClean="0">
                <a:latin typeface="LMU CompatilFact" pitchFamily="2" charset="0"/>
              </a:rPr>
              <a:t>, die </a:t>
            </a:r>
            <a:r>
              <a:rPr lang="en-US" sz="1200" dirty="0" err="1" smtClean="0">
                <a:latin typeface="LMU CompatilFact" pitchFamily="2" charset="0"/>
              </a:rPr>
              <a:t>zu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einer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langsamen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Fortbewegung</a:t>
            </a:r>
            <a:r>
              <a:rPr lang="en-US" sz="1200" dirty="0" smtClean="0">
                <a:latin typeface="LMU CompatilFact" pitchFamily="2" charset="0"/>
              </a:rPr>
              <a:t> in </a:t>
            </a:r>
            <a:r>
              <a:rPr lang="en-US" sz="1200" dirty="0" err="1" smtClean="0">
                <a:latin typeface="LMU CompatilFact" pitchFamily="2" charset="0"/>
              </a:rPr>
              <a:t>der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Lage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ist</a:t>
            </a:r>
            <a:r>
              <a:rPr lang="en-US" sz="1200" dirty="0" smtClean="0">
                <a:latin typeface="LMU CompatilFact" pitchFamily="2" charset="0"/>
              </a:rPr>
              <a:t>. </a:t>
            </a:r>
            <a:r>
              <a:rPr lang="en-US" sz="1200" dirty="0" err="1" smtClean="0">
                <a:latin typeface="LMU CompatilFact" pitchFamily="2" charset="0"/>
              </a:rPr>
              <a:t>Wenn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sich</a:t>
            </a:r>
            <a:r>
              <a:rPr lang="en-US" sz="1200" dirty="0" smtClean="0">
                <a:latin typeface="LMU CompatilFact" pitchFamily="2" charset="0"/>
              </a:rPr>
              <a:t> die </a:t>
            </a:r>
            <a:r>
              <a:rPr lang="en-US" sz="1200" dirty="0" err="1" smtClean="0">
                <a:latin typeface="LMU CompatilFact" pitchFamily="2" charset="0"/>
              </a:rPr>
              <a:t>Frustel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festgesetzt</a:t>
            </a:r>
            <a:r>
              <a:rPr lang="en-US" sz="1200" dirty="0" smtClean="0">
                <a:latin typeface="LMU CompatilFact" pitchFamily="2" charset="0"/>
              </a:rPr>
              <a:t> hat, </a:t>
            </a:r>
            <a:r>
              <a:rPr lang="en-US" sz="1200" dirty="0" err="1" smtClean="0">
                <a:latin typeface="LMU CompatilFact" pitchFamily="2" charset="0"/>
              </a:rPr>
              <a:t>kann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sie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erneut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einen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Polypen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ausbilden</a:t>
            </a:r>
            <a:r>
              <a:rPr lang="en-US" sz="1200" dirty="0" smtClean="0">
                <a:latin typeface="LMU CompatilFact" pitchFamily="2" charset="0"/>
              </a:rPr>
              <a:t>. </a:t>
            </a:r>
            <a:r>
              <a:rPr lang="en-US" sz="1200" dirty="0" err="1" smtClean="0">
                <a:latin typeface="LMU CompatilFact" pitchFamily="2" charset="0"/>
              </a:rPr>
              <a:t>Unter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ungünstigen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Umweltbedingungen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kann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der</a:t>
            </a:r>
            <a:r>
              <a:rPr lang="en-US" sz="1200" dirty="0" smtClean="0">
                <a:latin typeface="LMU CompatilFact" pitchFamily="2" charset="0"/>
              </a:rPr>
              <a:t> Polyp </a:t>
            </a:r>
            <a:r>
              <a:rPr lang="en-US" sz="1200" dirty="0" err="1" smtClean="0">
                <a:latin typeface="LMU CompatilFact" pitchFamily="2" charset="0"/>
              </a:rPr>
              <a:t>ein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inaktives</a:t>
            </a:r>
            <a:r>
              <a:rPr lang="en-US" sz="1200" dirty="0" smtClean="0">
                <a:latin typeface="LMU CompatilFact" pitchFamily="2" charset="0"/>
              </a:rPr>
              <a:t> Stadium (</a:t>
            </a:r>
            <a:r>
              <a:rPr lang="en-US" sz="1200" dirty="0" err="1" smtClean="0">
                <a:latin typeface="LMU CompatilFact" pitchFamily="2" charset="0"/>
              </a:rPr>
              <a:t>Podocyst</a:t>
            </a:r>
            <a:r>
              <a:rPr lang="en-US" sz="1200" dirty="0" smtClean="0">
                <a:latin typeface="LMU CompatilFact" pitchFamily="2" charset="0"/>
              </a:rPr>
              <a:t>) </a:t>
            </a:r>
            <a:r>
              <a:rPr lang="en-US" sz="1200" dirty="0" err="1" smtClean="0">
                <a:latin typeface="LMU CompatilFact" pitchFamily="2" charset="0"/>
              </a:rPr>
              <a:t>ausbilden</a:t>
            </a:r>
            <a:r>
              <a:rPr lang="en-US" sz="1200" dirty="0" smtClean="0">
                <a:latin typeface="LMU CompatilFact" pitchFamily="2" charset="0"/>
              </a:rPr>
              <a:t>. In Form dieses Stadiums </a:t>
            </a:r>
            <a:r>
              <a:rPr lang="en-US" sz="1200" dirty="0" err="1" smtClean="0">
                <a:latin typeface="LMU CompatilFact" pitchFamily="2" charset="0"/>
              </a:rPr>
              <a:t>kann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i="1" dirty="0" err="1" smtClean="0">
                <a:latin typeface="LMU CompatilFact" pitchFamily="2" charset="0"/>
              </a:rPr>
              <a:t>Craspedacusta</a:t>
            </a:r>
            <a:r>
              <a:rPr lang="en-US" sz="1200" i="1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längere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Zeiträume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überdauern</a:t>
            </a:r>
            <a:r>
              <a:rPr lang="en-US" sz="1200" dirty="0" smtClean="0">
                <a:latin typeface="LMU CompatilFact" pitchFamily="2" charset="0"/>
              </a:rPr>
              <a:t> und, </a:t>
            </a:r>
            <a:r>
              <a:rPr lang="en-US" sz="1200" dirty="0" err="1" smtClean="0">
                <a:latin typeface="LMU CompatilFact" pitchFamily="2" charset="0"/>
              </a:rPr>
              <a:t>z.B</a:t>
            </a:r>
            <a:r>
              <a:rPr lang="en-US" sz="1200" dirty="0" smtClean="0">
                <a:latin typeface="LMU CompatilFact" pitchFamily="2" charset="0"/>
              </a:rPr>
              <a:t>. </a:t>
            </a:r>
            <a:r>
              <a:rPr lang="en-US" sz="1200" dirty="0" err="1" smtClean="0">
                <a:latin typeface="LMU CompatilFact" pitchFamily="2" charset="0"/>
              </a:rPr>
              <a:t>durch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Wasservögel</a:t>
            </a:r>
            <a:r>
              <a:rPr lang="en-US" sz="1200" dirty="0" smtClean="0">
                <a:latin typeface="LMU CompatilFact" pitchFamily="2" charset="0"/>
              </a:rPr>
              <a:t>, </a:t>
            </a:r>
            <a:r>
              <a:rPr lang="en-US" sz="1200" dirty="0" err="1" smtClean="0">
                <a:latin typeface="LMU CompatilFact" pitchFamily="2" charset="0"/>
              </a:rPr>
              <a:t>verbreitet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werden</a:t>
            </a:r>
            <a:r>
              <a:rPr lang="en-US" sz="1200" dirty="0" smtClean="0">
                <a:latin typeface="LMU CompatilFact" pitchFamily="2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200" dirty="0" smtClean="0">
                <a:latin typeface="LMU CompatilFact" pitchFamily="2" charset="0"/>
              </a:rPr>
              <a:t>In Deutschland </a:t>
            </a:r>
            <a:r>
              <a:rPr lang="en-US" sz="1200" dirty="0" err="1" smtClean="0">
                <a:latin typeface="LMU CompatilFact" pitchFamily="2" charset="0"/>
              </a:rPr>
              <a:t>ist</a:t>
            </a:r>
            <a:r>
              <a:rPr lang="en-US" sz="1200" dirty="0" smtClean="0">
                <a:latin typeface="LMU CompatilFact" pitchFamily="2" charset="0"/>
              </a:rPr>
              <a:t> die </a:t>
            </a:r>
            <a:r>
              <a:rPr lang="en-US" sz="1200" dirty="0" err="1" smtClean="0">
                <a:latin typeface="LMU CompatilFact" pitchFamily="2" charset="0"/>
              </a:rPr>
              <a:t>Süßwasserqualle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eine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gebietsfremde</a:t>
            </a:r>
            <a:r>
              <a:rPr lang="en-US" sz="1200" dirty="0" smtClean="0">
                <a:latin typeface="LMU CompatilFact" pitchFamily="2" charset="0"/>
              </a:rPr>
              <a:t> Art, die </a:t>
            </a:r>
            <a:r>
              <a:rPr lang="en-US" sz="1200" dirty="0" err="1" smtClean="0">
                <a:latin typeface="LMU CompatilFact" pitchFamily="2" charset="0"/>
              </a:rPr>
              <a:t>hinsichtlich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ihres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Ausbreitungsmusters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untersucht</a:t>
            </a:r>
            <a:r>
              <a:rPr lang="en-US" sz="1200" dirty="0" smtClean="0">
                <a:latin typeface="LMU CompatilFact" pitchFamily="2" charset="0"/>
              </a:rPr>
              <a:t> </a:t>
            </a:r>
            <a:r>
              <a:rPr lang="en-US" sz="1200" dirty="0" err="1" smtClean="0">
                <a:latin typeface="LMU CompatilFact" pitchFamily="2" charset="0"/>
              </a:rPr>
              <a:t>wird</a:t>
            </a:r>
            <a:r>
              <a:rPr lang="en-US" sz="1200" dirty="0" smtClean="0">
                <a:latin typeface="LMU CompatilFact" pitchFamily="2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endParaRPr lang="en-US" sz="1200" dirty="0" smtClean="0">
              <a:latin typeface="LMU CompatilFact" pitchFamily="2" charset="0"/>
            </a:endParaRPr>
          </a:p>
          <a:p>
            <a:pPr algn="just">
              <a:lnSpc>
                <a:spcPct val="150000"/>
              </a:lnSpc>
              <a:defRPr/>
            </a:pPr>
            <a:endParaRPr lang="en-US" sz="1200" dirty="0" smtClean="0">
              <a:latin typeface="LMU CompatilFact" pitchFamily="2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1200" dirty="0" smtClean="0">
                <a:latin typeface="LMU CompatilFact" pitchFamily="2" charset="0"/>
              </a:rPr>
              <a:t> 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/>
            </a:r>
            <a:br>
              <a:rPr lang="en-US" sz="2400" b="1" dirty="0">
                <a:latin typeface="Calibri" pitchFamily="34" charset="0"/>
              </a:rPr>
            </a:br>
            <a:endParaRPr lang="de-DE" dirty="0">
              <a:latin typeface="+mn-lt"/>
            </a:endParaRPr>
          </a:p>
          <a:p>
            <a:pPr>
              <a:defRPr/>
            </a:pPr>
            <a:endParaRPr lang="en-US" b="1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-174" y="0"/>
            <a:ext cx="9144000" cy="830987"/>
          </a:xfrm>
          <a:prstGeom prst="rect">
            <a:avLst/>
          </a:prstGeom>
          <a:solidFill>
            <a:schemeClr val="accent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spcBef>
                <a:spcPct val="50000"/>
              </a:spcBef>
            </a:pPr>
            <a:r>
              <a:rPr lang="de-DE" sz="4800" b="1" i="1" dirty="0" err="1">
                <a:latin typeface="LMU CompatilFact" pitchFamily="2" charset="0"/>
              </a:rPr>
              <a:t>Craspedacusta</a:t>
            </a:r>
            <a:r>
              <a:rPr lang="de-DE" sz="4800" b="1" i="1" dirty="0">
                <a:latin typeface="LMU CompatilFact" pitchFamily="2" charset="0"/>
              </a:rPr>
              <a:t> </a:t>
            </a:r>
            <a:r>
              <a:rPr lang="de-DE" sz="4800" b="1" i="1" dirty="0" err="1">
                <a:latin typeface="LMU CompatilFact" pitchFamily="2" charset="0"/>
              </a:rPr>
              <a:t>sowerbii</a:t>
            </a:r>
            <a:endParaRPr lang="de-DE" sz="4800" b="1" i="1" dirty="0">
              <a:latin typeface="LMU CompatilFact" pitchFamily="2" charset="0"/>
            </a:endParaRPr>
          </a:p>
        </p:txBody>
      </p:sp>
      <p:pic>
        <p:nvPicPr>
          <p:cNvPr id="4098" name="Picture 2" descr="C:\Users\Tine\Desktop\Craspedacusta - Posterbi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164" y="1019068"/>
            <a:ext cx="3521363" cy="306601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5784571" y="3620022"/>
            <a:ext cx="821036" cy="307766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LMU CompatilFact" pitchFamily="2" charset="0"/>
              </a:rPr>
              <a:t>Meduse</a:t>
            </a:r>
          </a:p>
        </p:txBody>
      </p:sp>
      <p:pic>
        <p:nvPicPr>
          <p:cNvPr id="4099" name="Picture 3" descr="C:\Users\Tine\Desktop\Craspedacusta Polyp - Posterbi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5517" y="4217290"/>
            <a:ext cx="2305957" cy="1918401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6433095" y="5750889"/>
            <a:ext cx="630791" cy="307766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LMU CompatilFact" pitchFamily="2" charset="0"/>
              </a:rPr>
              <a:t>Polyp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-174" y="0"/>
            <a:ext cx="9144000" cy="769431"/>
          </a:xfrm>
          <a:prstGeom prst="rect">
            <a:avLst/>
          </a:prstGeom>
          <a:solidFill>
            <a:schemeClr val="accent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spcBef>
                <a:spcPct val="50000"/>
              </a:spcBef>
            </a:pPr>
            <a:r>
              <a:rPr lang="de-DE" sz="4400" b="1" dirty="0" smtClean="0">
                <a:latin typeface="LMU CompatilFact" pitchFamily="2" charset="0"/>
              </a:rPr>
              <a:t>Lebenszyklus von </a:t>
            </a:r>
            <a:r>
              <a:rPr lang="de-DE" sz="4400" b="1" i="1" dirty="0" err="1" smtClean="0">
                <a:latin typeface="LMU CompatilFact" pitchFamily="2" charset="0"/>
              </a:rPr>
              <a:t>Craspedacusta</a:t>
            </a:r>
            <a:endParaRPr lang="de-DE" sz="4400" b="1" i="1" dirty="0">
              <a:latin typeface="LMU CompatilFac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784571" y="3620022"/>
            <a:ext cx="821036" cy="307766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LMU CompatilFact" pitchFamily="2" charset="0"/>
              </a:rPr>
              <a:t>Meduse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33095" y="5750889"/>
            <a:ext cx="630791" cy="307766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LMU CompatilFact" pitchFamily="2" charset="0"/>
              </a:rPr>
              <a:t>Polyp</a:t>
            </a:r>
          </a:p>
        </p:txBody>
      </p:sp>
      <p:pic>
        <p:nvPicPr>
          <p:cNvPr id="9" name="Grafik 2" descr="C:\Users\Bryce\AppData\Local\Temp\Lebenszyklus deutsch-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112568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652120" y="6309320"/>
            <a:ext cx="3262313" cy="25241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Abbildung verändert nach Lundberg </a:t>
            </a:r>
            <a:r>
              <a:rPr kumimoji="0" lang="de-DE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et al.,</a:t>
            </a:r>
            <a:r>
              <a:rPr kumimoji="0" 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2005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Biozentrum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9</cp:revision>
  <dcterms:created xsi:type="dcterms:W3CDTF">2017-01-20T12:06:14Z</dcterms:created>
  <dcterms:modified xsi:type="dcterms:W3CDTF">2017-02-03T13:56:16Z</dcterms:modified>
</cp:coreProperties>
</file>